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7" r:id="rId4"/>
    <p:sldId id="303" r:id="rId5"/>
    <p:sldId id="304" r:id="rId6"/>
    <p:sldId id="305" r:id="rId7"/>
    <p:sldId id="306" r:id="rId8"/>
    <p:sldId id="302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09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310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1462-DB7D-4070-BE88-9AF667876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4D255-A187-4908-9862-699DFA56A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647C3-75ED-4917-9368-9B88D62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6A69-2D83-4890-B56D-F29C1FBD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BF5C-7B1D-4D29-8909-D7F299E0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850D-EBA6-487A-9186-7A81219A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60EA5-2AAB-4F47-9536-A3D7DDEB8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BF43C-1ACF-49BA-89E5-A213B12B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BEEA-B4BF-4292-ABC1-5E2696C5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B40B6-05E7-4D95-BFA2-E0745CFD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43740-F822-4D4B-B43A-2EA7AF506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2D4A9-A967-42E4-A4A1-22F332E80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4CA97-6993-4619-8E6E-30B461A2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2BFB-ED05-40FA-A923-3A34230A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B23CD-31EE-403F-8133-D4D8DF9D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3BFF-2188-4983-B2B4-85DFCECB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56959-37EC-4597-8F90-57763B3C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D4A3D-D633-4A98-A222-3B19FED2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E8E5F-A884-4E44-BF61-13448F76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BA767-D87F-490A-9324-AECC8D86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5F3F-0B4F-433F-99B9-87847AA3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1B1C-ABC9-400D-AFB5-C158C3BFB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8688-9DE8-4542-98C0-8FBFC46F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A95E3-4F5A-48AC-92A6-44CAC72E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596AB-67D2-44A3-9C44-79D9F7DD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E70F-5F37-4E43-96CF-3BC83EBF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3F57-21AF-48EF-B8DF-686E32DDC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6AA73-30CA-4B40-8284-46901106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5FD7A-8BE1-4DEE-81AA-FD9826F2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7A2EC-CAEB-4C90-8679-2F08EF2D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C333-955D-40EC-A6EB-316EBA1C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61E1-234D-448A-ACB8-5BEAA757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403CE-4DCC-4AAE-BB8F-023EA41C5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F8EE9-63C5-4B4A-9F8C-AC110EF57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E116A-6B66-4ED7-8871-6775A4600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E02EA-1B32-4CE1-BF6A-C25775B6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CB24D-4853-4B21-8AC2-B309560C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C1D66-976C-4018-BBBA-FC626F18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0342D-8206-4496-855D-1EDFF97D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8AF2-B51F-444E-8909-34486AA1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26235-3711-4151-A17F-7FDFD6BA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78E28-B928-4FEF-BCDA-6B209FEA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EAAA4-5272-4B25-8ADE-4D6BDA4C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FD935-DE1C-44A6-B452-3E075366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237AE-69E1-4F28-A26F-A0A52486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A6819-96DC-43B0-9EBD-5D4E52E9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00BB-A961-4E1F-8362-E92B6DF4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8CF0-549D-47EA-8EEF-241B22A4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88DCA-3425-4797-BAEC-29D165F2F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4865B-52DB-4163-B942-8EE6A451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03EA3-7F8D-468F-9487-1E402164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E392C-96BB-47B8-9C9A-DD9BBAB7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0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F160-8C58-4927-ABA5-1A6BC576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4000B-1DE1-488C-8E12-0B587D79C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66E40-A835-46AD-A7AC-DB4ECC9A0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36D70-0735-415C-A60C-E42E85D1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2FB62-6E65-4C2D-8817-43981DEB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2A93D-990B-4F87-ADED-97B4471F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43B7A-A11E-4D9D-8195-71407961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E244-BA50-4B4A-B9B8-04CE81E9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34110-2FB3-49C2-82C7-C23D5C770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700B-292D-4EBC-B5AA-ED95EF9434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BBB3-659A-4404-A9BA-E295D3706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D669E-ABE4-4184-BF2F-B2EA46852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AF61-2511-40E7-92A6-5A1DDDE9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422-0067/20/16/3856/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0DD5C7-3077-4D4D-ACA2-63548BD0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1253331"/>
            <a:ext cx="1150288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Deletion of Nrf2 induces depressive-like phenotype while Nrf2 activators rescue depressive-like behavior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 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					</a:t>
            </a:r>
            <a:r>
              <a:rPr lang="en-US" dirty="0"/>
              <a:t>Bio 792- Molecular Mechanisms of Affect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					Ben Onserio</a:t>
            </a:r>
          </a:p>
        </p:txBody>
      </p:sp>
    </p:spTree>
    <p:extLst>
      <p:ext uri="{BB962C8B-B14F-4D97-AF65-F5344CB8AC3E}">
        <p14:creationId xmlns:p14="http://schemas.microsoft.com/office/powerpoint/2010/main" val="382701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235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Neurotransmitter levels are altered in Nrf2 (-/-) mice in the prefrontal cortex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E85CCC-B5A2-41E7-A90C-B9BDDC8650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7268" r="48048" b="49562"/>
          <a:stretch/>
        </p:blipFill>
        <p:spPr bwMode="auto">
          <a:xfrm>
            <a:off x="3580564" y="2625686"/>
            <a:ext cx="444694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C995B-F7DF-42E2-A015-B75DDBC9550E}"/>
              </a:ext>
            </a:extLst>
          </p:cNvPr>
          <p:cNvSpPr txBox="1"/>
          <p:nvPr/>
        </p:nvSpPr>
        <p:spPr>
          <a:xfrm>
            <a:off x="4574485" y="2256354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Hippocampus</a:t>
            </a:r>
          </a:p>
        </p:txBody>
      </p:sp>
    </p:spTree>
    <p:extLst>
      <p:ext uri="{BB962C8B-B14F-4D97-AF65-F5344CB8AC3E}">
        <p14:creationId xmlns:p14="http://schemas.microsoft.com/office/powerpoint/2010/main" val="105797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Neurotransmitter levels are altered in Nrf2 (-/-) mice in the prefrontal cortex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C995B-F7DF-42E2-A015-B75DDBC9550E}"/>
              </a:ext>
            </a:extLst>
          </p:cNvPr>
          <p:cNvSpPr txBox="1"/>
          <p:nvPr/>
        </p:nvSpPr>
        <p:spPr>
          <a:xfrm>
            <a:off x="4541364" y="2556086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Hippocampus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B832461-364D-4778-9670-800BC35EA6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6" t="5226" b="50000"/>
          <a:stretch/>
        </p:blipFill>
        <p:spPr bwMode="auto">
          <a:xfrm>
            <a:off x="3958246" y="2925418"/>
            <a:ext cx="458651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5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Neurotransmitter levels are altered in Nrf2 (-/-) mice in the prefrontal cortex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E85D1BD-40E5-43F9-8802-CED55D987C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0" r="68259"/>
          <a:stretch/>
        </p:blipFill>
        <p:spPr bwMode="auto">
          <a:xfrm>
            <a:off x="4220599" y="2455307"/>
            <a:ext cx="375080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3EAF3-7204-473E-993B-1124E85FACED}"/>
              </a:ext>
            </a:extLst>
          </p:cNvPr>
          <p:cNvSpPr txBox="1"/>
          <p:nvPr/>
        </p:nvSpPr>
        <p:spPr>
          <a:xfrm>
            <a:off x="4821720" y="2270641"/>
            <a:ext cx="37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Prefrontal cortex</a:t>
            </a:r>
          </a:p>
        </p:txBody>
      </p:sp>
    </p:spTree>
    <p:extLst>
      <p:ext uri="{BB962C8B-B14F-4D97-AF65-F5344CB8AC3E}">
        <p14:creationId xmlns:p14="http://schemas.microsoft.com/office/powerpoint/2010/main" val="364896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Neurotransmitter levels are altered in Nrf2 (-/-) mice in the prefrontal cortex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3EAF3-7204-473E-993B-1124E85FACED}"/>
              </a:ext>
            </a:extLst>
          </p:cNvPr>
          <p:cNvSpPr txBox="1"/>
          <p:nvPr/>
        </p:nvSpPr>
        <p:spPr>
          <a:xfrm>
            <a:off x="5331999" y="2267900"/>
            <a:ext cx="37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Prefrontal cortex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7F6A458-F8FB-4C03-8BE6-EAA3AF52A3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61606" r="32229"/>
          <a:stretch/>
        </p:blipFill>
        <p:spPr bwMode="auto">
          <a:xfrm>
            <a:off x="4741587" y="2999582"/>
            <a:ext cx="371028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2009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Neurotransmitter levels are altered in Nrf2 (-/-) mice in the prefrontal cortex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3EAF3-7204-473E-993B-1124E85FACED}"/>
              </a:ext>
            </a:extLst>
          </p:cNvPr>
          <p:cNvSpPr txBox="1"/>
          <p:nvPr/>
        </p:nvSpPr>
        <p:spPr>
          <a:xfrm>
            <a:off x="4923459" y="2360664"/>
            <a:ext cx="37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Prefrontal cortex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7F275DA-48EE-4FF5-B0FA-695326EC1E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7" t="57579"/>
          <a:stretch/>
        </p:blipFill>
        <p:spPr bwMode="auto">
          <a:xfrm>
            <a:off x="4307829" y="2915278"/>
            <a:ext cx="357634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4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(-/-) mice present modified levels of VEGF and synaptophysin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3EAF3-7204-473E-993B-1124E85FACED}"/>
              </a:ext>
            </a:extLst>
          </p:cNvPr>
          <p:cNvSpPr txBox="1"/>
          <p:nvPr/>
        </p:nvSpPr>
        <p:spPr>
          <a:xfrm>
            <a:off x="4726402" y="2152515"/>
            <a:ext cx="37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Prefrontal cortex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686D9AA-49BF-4948-BB00-FF625242DE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5" r="66360"/>
          <a:stretch/>
        </p:blipFill>
        <p:spPr bwMode="auto">
          <a:xfrm>
            <a:off x="4468140" y="2720630"/>
            <a:ext cx="2990675" cy="28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(-/-) mice present modified levels of VEGF and synaptophysin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3EAF3-7204-473E-993B-1124E85FACED}"/>
              </a:ext>
            </a:extLst>
          </p:cNvPr>
          <p:cNvSpPr txBox="1"/>
          <p:nvPr/>
        </p:nvSpPr>
        <p:spPr>
          <a:xfrm>
            <a:off x="4620384" y="2139973"/>
            <a:ext cx="37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Prefrontal cortex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AC03A7F-E401-457A-BE56-B672DAA3C3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 t="56362" r="33823"/>
          <a:stretch/>
        </p:blipFill>
        <p:spPr bwMode="auto">
          <a:xfrm>
            <a:off x="4300681" y="2667043"/>
            <a:ext cx="29020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7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(-/-) mice present modified levels of VEGF and synaptophysin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3EAF3-7204-473E-993B-1124E85FACED}"/>
              </a:ext>
            </a:extLst>
          </p:cNvPr>
          <p:cNvSpPr txBox="1"/>
          <p:nvPr/>
        </p:nvSpPr>
        <p:spPr>
          <a:xfrm>
            <a:off x="4334473" y="1918513"/>
            <a:ext cx="37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Prefrontal cortex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437DA25-B81C-41EE-84DA-7D6CB1C54F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9" t="56362"/>
          <a:stretch/>
        </p:blipFill>
        <p:spPr bwMode="auto">
          <a:xfrm>
            <a:off x="4115230" y="2515670"/>
            <a:ext cx="326235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2852-1701-4C00-8ABA-B1F9F318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(-/-) mice present modified levels of VEGF and synaptophysin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437DA25-B81C-41EE-84DA-7D6CB1C54F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3"/>
          <a:stretch/>
        </p:blipFill>
        <p:spPr bwMode="auto">
          <a:xfrm>
            <a:off x="2392952" y="2142963"/>
            <a:ext cx="791786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1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61035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gene deletion causes retraction of </a:t>
            </a:r>
            <a:r>
              <a:rPr lang="en-US" dirty="0" err="1">
                <a:solidFill>
                  <a:srgbClr val="FF0000"/>
                </a:solidFill>
              </a:rPr>
              <a:t>astroglial</a:t>
            </a:r>
            <a:r>
              <a:rPr lang="en-US" dirty="0">
                <a:solidFill>
                  <a:srgbClr val="FF0000"/>
                </a:solidFill>
              </a:rPr>
              <a:t> process in the hippocampus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3E288C7-CE73-413F-84C7-E847A0948F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73"/>
          <a:stretch/>
        </p:blipFill>
        <p:spPr bwMode="auto">
          <a:xfrm>
            <a:off x="1320503" y="2082799"/>
            <a:ext cx="3759796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3D36091-DCF8-4288-8758-8B05DF3D0F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66071" r="18966"/>
          <a:stretch/>
        </p:blipFill>
        <p:spPr bwMode="auto">
          <a:xfrm>
            <a:off x="5897265" y="2208688"/>
            <a:ext cx="459353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Overall Hypothesis/Theme/Story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0DD5C7-3077-4D4D-ACA2-63548BD0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18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</a:t>
            </a:r>
            <a:r>
              <a:rPr lang="en-US" sz="2800" dirty="0"/>
              <a:t>nflammation                 depression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Nrf2 participates in inflammation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Could Nrf2 play a role in depressive disorders?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Nrf2 deletion in mice 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Administration of anti-inflammatory drugs- Rofecoxib, 7,8-DHF, celastrol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Metabolomic, transcriptomic, and morphological analyses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F8BA677B-B648-4040-BC65-1C45EBEE3DBB}"/>
              </a:ext>
            </a:extLst>
          </p:cNvPr>
          <p:cNvSpPr/>
          <p:nvPr/>
        </p:nvSpPr>
        <p:spPr>
          <a:xfrm>
            <a:off x="3392555" y="2358885"/>
            <a:ext cx="1033671" cy="1060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1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(-/-) mice exhibit microgliosis in the hippocampus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435C8A9-B8BC-471D-A719-D566390C86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r="13686" b="56914"/>
          <a:stretch/>
        </p:blipFill>
        <p:spPr bwMode="auto">
          <a:xfrm>
            <a:off x="600526" y="2239313"/>
            <a:ext cx="411828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D5199258-20D1-4499-BBD7-DACDF251BC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0" b="27107"/>
          <a:stretch/>
        </p:blipFill>
        <p:spPr bwMode="auto">
          <a:xfrm>
            <a:off x="5064905" y="2609778"/>
            <a:ext cx="566704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8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(-/-) mice exhibit microgliosis in the hippocampus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AD0C3C2-049F-4EB3-89FE-940D127BFA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 r="6234"/>
          <a:stretch/>
        </p:blipFill>
        <p:spPr bwMode="auto">
          <a:xfrm>
            <a:off x="3051279" y="2517671"/>
            <a:ext cx="60894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0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7" y="325369"/>
            <a:ext cx="1114176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Rofecoxib reverts depressive-like behaviors exhibited in Nrf2 (-/-) mice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538DD49-FA04-4133-A61A-0F27182088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 b="51173"/>
          <a:stretch/>
        </p:blipFill>
        <p:spPr bwMode="auto">
          <a:xfrm>
            <a:off x="4351559" y="2503136"/>
            <a:ext cx="34888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4DAC2-2911-429A-B41B-165921B24DEE}"/>
              </a:ext>
            </a:extLst>
          </p:cNvPr>
          <p:cNvSpPr txBox="1"/>
          <p:nvPr/>
        </p:nvSpPr>
        <p:spPr>
          <a:xfrm>
            <a:off x="400877" y="5483880"/>
            <a:ext cx="611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Rofecoxib= a selective COX-2 inhibitor</a:t>
            </a:r>
          </a:p>
        </p:txBody>
      </p:sp>
    </p:spTree>
    <p:extLst>
      <p:ext uri="{BB962C8B-B14F-4D97-AF65-F5344CB8AC3E}">
        <p14:creationId xmlns:p14="http://schemas.microsoft.com/office/powerpoint/2010/main" val="1173213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7761"/>
            <a:ext cx="113538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Rofecoxib reverts depressive-like behaviors exhibited in Nrf2 (-/-) mice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6F5756F-A74D-4976-8CB5-F7D239FBA5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b="50374"/>
          <a:stretch/>
        </p:blipFill>
        <p:spPr bwMode="auto">
          <a:xfrm>
            <a:off x="3672968" y="2168968"/>
            <a:ext cx="447500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4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231277"/>
            <a:ext cx="12483548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Nrf2 activator sulforaphane (SFN) induces HO-1, GCLm and BDNF, and prevents LPS-induced depressive-like behavior and iNOS overexpression 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4CB9F12-F6FB-46B8-B0D4-2880718B73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9" b="69537"/>
          <a:stretch/>
        </p:blipFill>
        <p:spPr bwMode="auto">
          <a:xfrm>
            <a:off x="3826007" y="2528978"/>
            <a:ext cx="430144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5CAE13-CDE8-45D2-BE46-438F6E7C9115}"/>
              </a:ext>
            </a:extLst>
          </p:cNvPr>
          <p:cNvSpPr txBox="1"/>
          <p:nvPr/>
        </p:nvSpPr>
        <p:spPr>
          <a:xfrm>
            <a:off x="569843" y="5804452"/>
            <a:ext cx="45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Sulforaphane= Nrf2 activator</a:t>
            </a:r>
          </a:p>
        </p:txBody>
      </p:sp>
    </p:spTree>
    <p:extLst>
      <p:ext uri="{BB962C8B-B14F-4D97-AF65-F5344CB8AC3E}">
        <p14:creationId xmlns:p14="http://schemas.microsoft.com/office/powerpoint/2010/main" val="299036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3334"/>
            <a:ext cx="12775096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Nrf2 activator sulforaphane (SFN) induces HO-1, GCLm and BDNF, and prevents LPS-induced depressive-like behavior and iNOS overexpression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FBC241B-FEF8-4839-81A5-D5F5DFBC13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72213"/>
          <a:stretch/>
        </p:blipFill>
        <p:spPr bwMode="auto">
          <a:xfrm>
            <a:off x="3763607" y="2541242"/>
            <a:ext cx="408000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87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65125"/>
            <a:ext cx="12046226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Nrf2 activator sulforaphane (SFN) induces HO-1, GCLm and BDNF, and prevents LPS-induced depressive-like behavior and iNOS overexpression 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6C8A652-2F04-450A-AF55-462F78F05F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1" r="53959" b="2736"/>
          <a:stretch/>
        </p:blipFill>
        <p:spPr bwMode="auto">
          <a:xfrm>
            <a:off x="4094965" y="2485369"/>
            <a:ext cx="363562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94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0" y="226061"/>
            <a:ext cx="1202966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Nrf2 activator sulforaphane (SFN) induces HO-1, GCLm and BDNF, and prevents LPS-induced depressive-like behavior and iNOS overexpression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087088C-05CC-48A2-A75C-4032DF5D3D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8" t="62131"/>
          <a:stretch/>
        </p:blipFill>
        <p:spPr bwMode="auto">
          <a:xfrm>
            <a:off x="4249593" y="2458484"/>
            <a:ext cx="3027983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95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55FA3-E687-4B5B-BEC9-F54531C5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Nrf2 is a therapeutic target against brain inflammation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Nrf2 (-/-) mice exhibited depressive-like behavior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altered neurotransmitter levels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altered neuroplasticity markers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microgliosis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Anti-inflammatory treatment of </a:t>
            </a:r>
            <a:r>
              <a:rPr lang="en-US" dirty="0">
                <a:solidFill>
                  <a:prstClr val="black"/>
                </a:solidFill>
              </a:rPr>
              <a:t>Nrf2 (-/-) mice with Rofecoxib prevented their depressive-like behavior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Induction of Nrf2 by sulforaphane treatment prevented the depressive-like behavior induced by the pro-inflammatory drug LPS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92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24921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plays a role in SFN’s potentiation of NGF-induced neurite outgrowth</a:t>
            </a:r>
          </a:p>
        </p:txBody>
      </p:sp>
      <p:pic>
        <p:nvPicPr>
          <p:cNvPr id="22530" name="Picture 2" descr="Figure 1">
            <a:extLst>
              <a:ext uri="{FF2B5EF4-FFF2-40B4-BE49-F238E27FC236}">
                <a16:creationId xmlns:a16="http://schemas.microsoft.com/office/drawing/2014/main" id="{87DCFFE4-7019-48F1-8FCC-664B517729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14798" b="68814"/>
          <a:stretch/>
        </p:blipFill>
        <p:spPr bwMode="auto">
          <a:xfrm>
            <a:off x="2368163" y="2609744"/>
            <a:ext cx="7040880" cy="24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48866-CA32-46A2-9086-48A6E01BE21F}"/>
              </a:ext>
            </a:extLst>
          </p:cNvPr>
          <p:cNvSpPr txBox="1"/>
          <p:nvPr/>
        </p:nvSpPr>
        <p:spPr>
          <a:xfrm>
            <a:off x="361121" y="5848144"/>
            <a:ext cx="760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SFN= anti-inflammatory compound/ Nrf2 activator</a:t>
            </a:r>
          </a:p>
        </p:txBody>
      </p:sp>
    </p:spTree>
    <p:extLst>
      <p:ext uri="{BB962C8B-B14F-4D97-AF65-F5344CB8AC3E}">
        <p14:creationId xmlns:p14="http://schemas.microsoft.com/office/powerpoint/2010/main" val="173822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Nuclear factor (erythroid 2-derived)-like(Nrf2)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0DD5C7-3077-4D4D-ACA2-63548BD0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Nrf2 is a transcription factor that plays a role in cellular defense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against oxidative insult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electrophilic insult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Nrf2 binds to antioxidant response elements (ARE)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</a:rPr>
              <a:t>located in the promoter regions of genes encoding phase II detoxifying/antioxidant enzymes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</a:rPr>
              <a:t>related stress-responsive elements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Under normal conditions, Nrf2 is repressed by Keap1</a:t>
            </a:r>
          </a:p>
        </p:txBody>
      </p:sp>
    </p:spTree>
    <p:extLst>
      <p:ext uri="{BB962C8B-B14F-4D97-AF65-F5344CB8AC3E}">
        <p14:creationId xmlns:p14="http://schemas.microsoft.com/office/powerpoint/2010/main" val="394443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Nrf2 plays a role in SFN’s potentiation of NGF-induced neurite outgrowth</a:t>
            </a:r>
          </a:p>
        </p:txBody>
      </p:sp>
      <p:pic>
        <p:nvPicPr>
          <p:cNvPr id="23554" name="Picture 2" descr="Figure 1">
            <a:extLst>
              <a:ext uri="{FF2B5EF4-FFF2-40B4-BE49-F238E27FC236}">
                <a16:creationId xmlns:a16="http://schemas.microsoft.com/office/drawing/2014/main" id="{F095E6C8-CED8-44C9-BB86-608994DF94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7" r="71875" b="12372"/>
          <a:stretch/>
        </p:blipFill>
        <p:spPr bwMode="auto">
          <a:xfrm>
            <a:off x="4580382" y="1737995"/>
            <a:ext cx="3031236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42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65125"/>
            <a:ext cx="1243054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Treatment with Nrf2 siRNA attenuates NGF-induced neurite outgrowth in PC12 cells</a:t>
            </a:r>
          </a:p>
        </p:txBody>
      </p:sp>
      <p:pic>
        <p:nvPicPr>
          <p:cNvPr id="24578" name="Picture 2" descr="Figure 1">
            <a:extLst>
              <a:ext uri="{FF2B5EF4-FFF2-40B4-BE49-F238E27FC236}">
                <a16:creationId xmlns:a16="http://schemas.microsoft.com/office/drawing/2014/main" id="{3C58063F-C94F-4FAD-8EBE-163AB1756E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t="32249" r="34718" b="7266"/>
          <a:stretch/>
        </p:blipFill>
        <p:spPr bwMode="auto">
          <a:xfrm>
            <a:off x="4611275" y="2133600"/>
            <a:ext cx="29694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52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9100E-F505-4F03-92AA-92705CB3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Treatment with Nrf2 siRNA significantly blocks SFN-induced Nrf2 protein expression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34996-EA44-49BB-895C-EA106053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3270112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SFN can potentiate NGF-induced neurite outgrowth via activation of Nrf2</a:t>
            </a:r>
          </a:p>
        </p:txBody>
      </p:sp>
      <p:pic>
        <p:nvPicPr>
          <p:cNvPr id="25602" name="Picture 2" descr="Figure 1">
            <a:extLst>
              <a:ext uri="{FF2B5EF4-FFF2-40B4-BE49-F238E27FC236}">
                <a16:creationId xmlns:a16="http://schemas.microsoft.com/office/drawing/2014/main" id="{137E7579-DD1B-4949-8BA9-2BB98C2C1C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0" t="33495" b="1"/>
          <a:stretch/>
        </p:blipFill>
        <p:spPr bwMode="auto">
          <a:xfrm>
            <a:off x="7659755" y="1825625"/>
            <a:ext cx="2690388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83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9513"/>
            <a:ext cx="11741426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Reduction of Keap1-Nrf2 signaling in the brain from social defeat stress model of depression</a:t>
            </a:r>
          </a:p>
        </p:txBody>
      </p:sp>
      <p:pic>
        <p:nvPicPr>
          <p:cNvPr id="26626" name="Picture 2" descr="Figure 2">
            <a:extLst>
              <a:ext uri="{FF2B5EF4-FFF2-40B4-BE49-F238E27FC236}">
                <a16:creationId xmlns:a16="http://schemas.microsoft.com/office/drawing/2014/main" id="{AEE96692-C71E-407A-8D04-850A01473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4" y="1476061"/>
            <a:ext cx="8595360" cy="34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D7A42-CBA4-4646-A454-B20854079DD9}"/>
              </a:ext>
            </a:extLst>
          </p:cNvPr>
          <p:cNvSpPr txBox="1"/>
          <p:nvPr/>
        </p:nvSpPr>
        <p:spPr>
          <a:xfrm>
            <a:off x="993913" y="5194853"/>
            <a:ext cx="10919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Decreased levels of Keap1 and Nrf2 in the CA3, DG, and PFC may be implicated in the pathophysiology of depression after social defeat stress</a:t>
            </a:r>
          </a:p>
        </p:txBody>
      </p:sp>
    </p:spTree>
    <p:extLst>
      <p:ext uri="{BB962C8B-B14F-4D97-AF65-F5344CB8AC3E}">
        <p14:creationId xmlns:p14="http://schemas.microsoft.com/office/powerpoint/2010/main" val="1980608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35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Depression-like phenotypes in </a:t>
            </a:r>
            <a:r>
              <a:rPr lang="en-US" i="1" dirty="0">
                <a:solidFill>
                  <a:srgbClr val="FF0000"/>
                </a:solidFill>
              </a:rPr>
              <a:t>Nrf2</a:t>
            </a:r>
            <a:r>
              <a:rPr lang="en-US" dirty="0">
                <a:solidFill>
                  <a:srgbClr val="FF0000"/>
                </a:solidFill>
              </a:rPr>
              <a:t> KO mice</a:t>
            </a:r>
          </a:p>
        </p:txBody>
      </p:sp>
      <p:pic>
        <p:nvPicPr>
          <p:cNvPr id="27650" name="Picture 2" descr="Figure 3">
            <a:extLst>
              <a:ext uri="{FF2B5EF4-FFF2-40B4-BE49-F238E27FC236}">
                <a16:creationId xmlns:a16="http://schemas.microsoft.com/office/drawing/2014/main" id="{33DAB55B-2695-4D07-BA4D-5ED7714EDE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10" b="76286"/>
          <a:stretch/>
        </p:blipFill>
        <p:spPr bwMode="auto">
          <a:xfrm>
            <a:off x="3627951" y="2057400"/>
            <a:ext cx="45756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E181CC-E098-45AD-8C63-CF5A6DB1C409}"/>
              </a:ext>
            </a:extLst>
          </p:cNvPr>
          <p:cNvSpPr txBox="1"/>
          <p:nvPr/>
        </p:nvSpPr>
        <p:spPr>
          <a:xfrm>
            <a:off x="1245704" y="5141843"/>
            <a:ext cx="9992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Immobility times in TST of </a:t>
            </a:r>
            <a:r>
              <a:rPr lang="en-US" sz="2800" i="1" dirty="0"/>
              <a:t>Nrf2</a:t>
            </a:r>
            <a:r>
              <a:rPr lang="en-US" sz="2800" dirty="0"/>
              <a:t> KO mice were significantly higher= show that </a:t>
            </a:r>
            <a:r>
              <a:rPr lang="en-US" sz="2800" i="1" dirty="0"/>
              <a:t>Nrf2</a:t>
            </a:r>
            <a:r>
              <a:rPr lang="en-US" sz="2800" dirty="0"/>
              <a:t> KO mice have depression-like phenotype</a:t>
            </a:r>
          </a:p>
        </p:txBody>
      </p:sp>
    </p:spTree>
    <p:extLst>
      <p:ext uri="{BB962C8B-B14F-4D97-AF65-F5344CB8AC3E}">
        <p14:creationId xmlns:p14="http://schemas.microsoft.com/office/powerpoint/2010/main" val="3087191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5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Altered BDNF-</a:t>
            </a:r>
            <a:r>
              <a:rPr lang="en-US" dirty="0" err="1">
                <a:solidFill>
                  <a:srgbClr val="FF0000"/>
                </a:solidFill>
              </a:rPr>
              <a:t>TrkB</a:t>
            </a:r>
            <a:r>
              <a:rPr lang="en-US" dirty="0">
                <a:solidFill>
                  <a:srgbClr val="FF0000"/>
                </a:solidFill>
              </a:rPr>
              <a:t> signaling in </a:t>
            </a:r>
            <a:r>
              <a:rPr lang="en-US" i="1" dirty="0">
                <a:solidFill>
                  <a:srgbClr val="FF0000"/>
                </a:solidFill>
              </a:rPr>
              <a:t>Nrf2</a:t>
            </a:r>
            <a:r>
              <a:rPr lang="en-US" dirty="0">
                <a:solidFill>
                  <a:srgbClr val="FF0000"/>
                </a:solidFill>
              </a:rPr>
              <a:t> KO mice</a:t>
            </a:r>
          </a:p>
        </p:txBody>
      </p:sp>
      <p:pic>
        <p:nvPicPr>
          <p:cNvPr id="28674" name="Picture 2" descr="Figure 3">
            <a:extLst>
              <a:ext uri="{FF2B5EF4-FFF2-40B4-BE49-F238E27FC236}">
                <a16:creationId xmlns:a16="http://schemas.microsoft.com/office/drawing/2014/main" id="{A4E3D0DC-19DC-402C-92BC-AB0A59E200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49277"/>
          <a:stretch/>
        </p:blipFill>
        <p:spPr bwMode="auto">
          <a:xfrm>
            <a:off x="1188365" y="1845945"/>
            <a:ext cx="10165435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E11D7-4F84-4BF0-B471-FBCA7356F6F9}"/>
              </a:ext>
            </a:extLst>
          </p:cNvPr>
          <p:cNvSpPr txBox="1"/>
          <p:nvPr/>
        </p:nvSpPr>
        <p:spPr>
          <a:xfrm>
            <a:off x="1188365" y="5287617"/>
            <a:ext cx="10165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BDNF-</a:t>
            </a:r>
            <a:r>
              <a:rPr lang="en-US" sz="2800" dirty="0" err="1"/>
              <a:t>TrkB</a:t>
            </a:r>
            <a:r>
              <a:rPr lang="en-US" sz="2800" dirty="0"/>
              <a:t> signaling plays a role in depression-like phenotype in rodents</a:t>
            </a:r>
          </a:p>
        </p:txBody>
      </p:sp>
    </p:spTree>
    <p:extLst>
      <p:ext uri="{BB962C8B-B14F-4D97-AF65-F5344CB8AC3E}">
        <p14:creationId xmlns:p14="http://schemas.microsoft.com/office/powerpoint/2010/main" val="655916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3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Altered GluA-1 and PSD-95 in </a:t>
            </a:r>
            <a:r>
              <a:rPr lang="en-US" i="1" dirty="0">
                <a:solidFill>
                  <a:srgbClr val="FF0000"/>
                </a:solidFill>
              </a:rPr>
              <a:t>Nrf2</a:t>
            </a:r>
            <a:r>
              <a:rPr lang="en-US" dirty="0">
                <a:solidFill>
                  <a:srgbClr val="FF0000"/>
                </a:solidFill>
              </a:rPr>
              <a:t> KO mice</a:t>
            </a:r>
          </a:p>
        </p:txBody>
      </p:sp>
      <p:pic>
        <p:nvPicPr>
          <p:cNvPr id="29698" name="Picture 2" descr="Figure 3">
            <a:extLst>
              <a:ext uri="{FF2B5EF4-FFF2-40B4-BE49-F238E27FC236}">
                <a16:creationId xmlns:a16="http://schemas.microsoft.com/office/drawing/2014/main" id="{D49FECCD-AC97-4061-A5E1-26B13DF14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0" b="23094"/>
          <a:stretch/>
        </p:blipFill>
        <p:spPr bwMode="auto">
          <a:xfrm>
            <a:off x="889277" y="2090530"/>
            <a:ext cx="1041344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DC6F9-26C0-4C24-83F6-4C872DCD4749}"/>
              </a:ext>
            </a:extLst>
          </p:cNvPr>
          <p:cNvSpPr txBox="1"/>
          <p:nvPr/>
        </p:nvSpPr>
        <p:spPr>
          <a:xfrm>
            <a:off x="1325217" y="5512904"/>
            <a:ext cx="7209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GluA-1= AMPA receptor 1 marker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PSD-95 = synaptogenesis marker</a:t>
            </a:r>
          </a:p>
        </p:txBody>
      </p:sp>
    </p:spTree>
    <p:extLst>
      <p:ext uri="{BB962C8B-B14F-4D97-AF65-F5344CB8AC3E}">
        <p14:creationId xmlns:p14="http://schemas.microsoft.com/office/powerpoint/2010/main" val="3705714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3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Elevated Pro-inflammatory cytokines levels in </a:t>
            </a:r>
            <a:r>
              <a:rPr lang="en-US" i="1" dirty="0">
                <a:solidFill>
                  <a:srgbClr val="FF0000"/>
                </a:solidFill>
              </a:rPr>
              <a:t>Nrf2</a:t>
            </a:r>
            <a:r>
              <a:rPr lang="en-US" dirty="0">
                <a:solidFill>
                  <a:srgbClr val="FF0000"/>
                </a:solidFill>
              </a:rPr>
              <a:t> KO mice</a:t>
            </a:r>
          </a:p>
        </p:txBody>
      </p:sp>
      <p:pic>
        <p:nvPicPr>
          <p:cNvPr id="30722" name="Picture 2" descr="Figure 3">
            <a:extLst>
              <a:ext uri="{FF2B5EF4-FFF2-40B4-BE49-F238E27FC236}">
                <a16:creationId xmlns:a16="http://schemas.microsoft.com/office/drawing/2014/main" id="{A504AA22-558E-4506-AAEB-07000F1D0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4"/>
          <a:stretch/>
        </p:blipFill>
        <p:spPr bwMode="auto">
          <a:xfrm>
            <a:off x="1343762" y="2386013"/>
            <a:ext cx="950447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CB80A0-0166-4150-9247-6226702990DA}"/>
              </a:ext>
            </a:extLst>
          </p:cNvPr>
          <p:cNvSpPr txBox="1"/>
          <p:nvPr/>
        </p:nvSpPr>
        <p:spPr>
          <a:xfrm>
            <a:off x="967409" y="5274365"/>
            <a:ext cx="803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Suggesting that </a:t>
            </a:r>
            <a:r>
              <a:rPr lang="en-US" sz="2800" i="1" dirty="0"/>
              <a:t>Nrf2</a:t>
            </a:r>
            <a:r>
              <a:rPr lang="en-US" sz="2800" dirty="0"/>
              <a:t> KO mice have inflammation</a:t>
            </a:r>
          </a:p>
        </p:txBody>
      </p:sp>
    </p:spTree>
    <p:extLst>
      <p:ext uri="{BB962C8B-B14F-4D97-AF65-F5344CB8AC3E}">
        <p14:creationId xmlns:p14="http://schemas.microsoft.com/office/powerpoint/2010/main" val="80819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00313"/>
            <a:ext cx="11701669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Antidepressant effect of 7,8-dihydroxyflavone(7,8-DHF) in </a:t>
            </a:r>
            <a:r>
              <a:rPr lang="en-US" i="1" dirty="0">
                <a:solidFill>
                  <a:srgbClr val="FF0000"/>
                </a:solidFill>
              </a:rPr>
              <a:t>Nrf2</a:t>
            </a:r>
            <a:r>
              <a:rPr lang="en-US" dirty="0">
                <a:solidFill>
                  <a:srgbClr val="FF0000"/>
                </a:solidFill>
              </a:rPr>
              <a:t> KO mice</a:t>
            </a:r>
          </a:p>
        </p:txBody>
      </p:sp>
      <p:pic>
        <p:nvPicPr>
          <p:cNvPr id="31746" name="Picture 2" descr="figure4">
            <a:extLst>
              <a:ext uri="{FF2B5EF4-FFF2-40B4-BE49-F238E27FC236}">
                <a16:creationId xmlns:a16="http://schemas.microsoft.com/office/drawing/2014/main" id="{421CF230-F57F-4AF1-B9B7-86DA6F6D65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1"/>
          <a:stretch/>
        </p:blipFill>
        <p:spPr bwMode="auto">
          <a:xfrm>
            <a:off x="838199" y="1965960"/>
            <a:ext cx="1076745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493147-A9DE-40C6-8D3E-0FEAD737DF11}"/>
              </a:ext>
            </a:extLst>
          </p:cNvPr>
          <p:cNvSpPr txBox="1"/>
          <p:nvPr/>
        </p:nvSpPr>
        <p:spPr>
          <a:xfrm>
            <a:off x="838199" y="5247861"/>
            <a:ext cx="58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7,8-DHF= TrkB agonist</a:t>
            </a:r>
          </a:p>
        </p:txBody>
      </p:sp>
    </p:spTree>
    <p:extLst>
      <p:ext uri="{BB962C8B-B14F-4D97-AF65-F5344CB8AC3E}">
        <p14:creationId xmlns:p14="http://schemas.microsoft.com/office/powerpoint/2010/main" val="1641743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00313"/>
            <a:ext cx="11781182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Antidepressant effect of 7,8-dihydroxyflavone(7,8-DHF) in </a:t>
            </a:r>
            <a:r>
              <a:rPr lang="en-US" i="1" dirty="0">
                <a:solidFill>
                  <a:srgbClr val="FF0000"/>
                </a:solidFill>
              </a:rPr>
              <a:t>Nrf2</a:t>
            </a:r>
            <a:r>
              <a:rPr lang="en-US" dirty="0">
                <a:solidFill>
                  <a:srgbClr val="FF0000"/>
                </a:solidFill>
              </a:rPr>
              <a:t> KO mice</a:t>
            </a:r>
            <a:endParaRPr lang="en-US" dirty="0"/>
          </a:p>
        </p:txBody>
      </p:sp>
      <p:pic>
        <p:nvPicPr>
          <p:cNvPr id="32770" name="Picture 2" descr="figure4">
            <a:extLst>
              <a:ext uri="{FF2B5EF4-FFF2-40B4-BE49-F238E27FC236}">
                <a16:creationId xmlns:a16="http://schemas.microsoft.com/office/drawing/2014/main" id="{009EEF11-1333-4AB6-B765-1251468A0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26012" r="13085" b="46735"/>
          <a:stretch/>
        </p:blipFill>
        <p:spPr bwMode="auto">
          <a:xfrm>
            <a:off x="1971282" y="1783080"/>
            <a:ext cx="824943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F0622-7BFC-4B9D-B770-F3358226D5F1}"/>
              </a:ext>
            </a:extLst>
          </p:cNvPr>
          <p:cNvSpPr txBox="1"/>
          <p:nvPr/>
        </p:nvSpPr>
        <p:spPr>
          <a:xfrm>
            <a:off x="954157" y="5380382"/>
            <a:ext cx="1123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A single administration of 7,8-DHF significantly attenuates the decreased ratio of p-TrkB to total TrkB in CA3, DG and PFC of </a:t>
            </a:r>
            <a:r>
              <a:rPr lang="en-US" sz="2800" i="1" dirty="0"/>
              <a:t>Nrf2</a:t>
            </a:r>
            <a:r>
              <a:rPr lang="en-US" sz="2800" dirty="0"/>
              <a:t> KO mice</a:t>
            </a:r>
          </a:p>
        </p:txBody>
      </p:sp>
    </p:spTree>
    <p:extLst>
      <p:ext uri="{BB962C8B-B14F-4D97-AF65-F5344CB8AC3E}">
        <p14:creationId xmlns:p14="http://schemas.microsoft.com/office/powerpoint/2010/main" val="38988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Nuclear factor (erythroid 2-derived)-like(Nrf2)</a:t>
            </a:r>
          </a:p>
        </p:txBody>
      </p:sp>
      <p:pic>
        <p:nvPicPr>
          <p:cNvPr id="48130" name="Picture 2" descr="Ijms 20 03856 g001 550">
            <a:extLst>
              <a:ext uri="{FF2B5EF4-FFF2-40B4-BE49-F238E27FC236}">
                <a16:creationId xmlns:a16="http://schemas.microsoft.com/office/drawing/2014/main" id="{FD179D95-3D4A-4603-8163-D48F82FE6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690688"/>
            <a:ext cx="6286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B06A1E-1E0E-4916-B9BD-C6F79D17720C}"/>
              </a:ext>
            </a:extLst>
          </p:cNvPr>
          <p:cNvSpPr/>
          <p:nvPr/>
        </p:nvSpPr>
        <p:spPr>
          <a:xfrm>
            <a:off x="3648071" y="6308209"/>
            <a:ext cx="516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hlinkClick r:id="rId3"/>
              </a:rPr>
              <a:t>https://www.mdpi.com/1422-0067/20/16/3856/htm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4309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3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F6A89-BB4A-4FBD-9D80-44286F763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Through Nrf2 activation, SFN can potentiate NGF-induced neurite outgrowth in PC12 cells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Nrf2 activators such as SFN are capable of enhancing neuronal plasticity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Nrf2 and Keap1 proteins show decreased expression in the CA3, DG, and PFC of mice with depressed-like phenotype after repeated social defeat stress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TrkB agonist 7,8-DHF promotes and antidepressant effect in </a:t>
            </a:r>
            <a:r>
              <a:rPr lang="en-US" i="1" dirty="0"/>
              <a:t>Nrf2</a:t>
            </a:r>
            <a:r>
              <a:rPr lang="en-US" dirty="0"/>
              <a:t> KO mice</a:t>
            </a:r>
          </a:p>
        </p:txBody>
      </p:sp>
    </p:spTree>
    <p:extLst>
      <p:ext uri="{BB962C8B-B14F-4D97-AF65-F5344CB8AC3E}">
        <p14:creationId xmlns:p14="http://schemas.microsoft.com/office/powerpoint/2010/main" val="1982838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300313"/>
            <a:ext cx="1180768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Medaka are less social and show more anxiety-like behaviors under winter-like conditions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190BD19-95CC-476C-A757-9F5377FE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7" b="47723"/>
          <a:stretch/>
        </p:blipFill>
        <p:spPr bwMode="auto">
          <a:xfrm>
            <a:off x="5083549" y="1983767"/>
            <a:ext cx="5443959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0D538A-F69E-4644-AF74-8AC6612C2E3C}"/>
              </a:ext>
            </a:extLst>
          </p:cNvPr>
          <p:cNvSpPr txBox="1"/>
          <p:nvPr/>
        </p:nvSpPr>
        <p:spPr>
          <a:xfrm>
            <a:off x="1311965" y="5724939"/>
            <a:ext cx="10522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Time spent in the bottom area of the tank was significantly shorter in medaka under LW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1EDAB-3810-439F-8EE0-0A4FCFB5D4EA}"/>
              </a:ext>
            </a:extLst>
          </p:cNvPr>
          <p:cNvSpPr txBox="1"/>
          <p:nvPr/>
        </p:nvSpPr>
        <p:spPr>
          <a:xfrm>
            <a:off x="198784" y="2809461"/>
            <a:ext cx="4558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SC= short day and cool temperature (10-h light/14-h dark; 10 °C)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26635-66C6-49F5-A730-0EAF667D7F67}"/>
              </a:ext>
            </a:extLst>
          </p:cNvPr>
          <p:cNvSpPr txBox="1"/>
          <p:nvPr/>
        </p:nvSpPr>
        <p:spPr>
          <a:xfrm>
            <a:off x="132522" y="4166718"/>
            <a:ext cx="412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LW= long day and warm temperature (14-h light/10-h dark; 26 °C)</a:t>
            </a:r>
          </a:p>
        </p:txBody>
      </p:sp>
    </p:spTree>
    <p:extLst>
      <p:ext uri="{BB962C8B-B14F-4D97-AF65-F5344CB8AC3E}">
        <p14:creationId xmlns:p14="http://schemas.microsoft.com/office/powerpoint/2010/main" val="2894540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00313"/>
            <a:ext cx="1179443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Medaka are less social and show more anxiety-like behaviors under winter-like conditions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F19F4A2-675C-4C6D-A62C-3E1E67E43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4" r="2159" b="48412"/>
          <a:stretch/>
        </p:blipFill>
        <p:spPr bwMode="auto">
          <a:xfrm>
            <a:off x="2886073" y="2303939"/>
            <a:ext cx="7223494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8C70F-536E-4D04-A5A4-A597A4339B3B}"/>
              </a:ext>
            </a:extLst>
          </p:cNvPr>
          <p:cNvSpPr txBox="1"/>
          <p:nvPr/>
        </p:nvSpPr>
        <p:spPr>
          <a:xfrm>
            <a:off x="821635" y="5605670"/>
            <a:ext cx="9700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Medaka in LW conditions spent more time in the preferential area exhibiting interest in other individuals</a:t>
            </a:r>
          </a:p>
        </p:txBody>
      </p:sp>
    </p:spTree>
    <p:extLst>
      <p:ext uri="{BB962C8B-B14F-4D97-AF65-F5344CB8AC3E}">
        <p14:creationId xmlns:p14="http://schemas.microsoft.com/office/powerpoint/2010/main" val="3403251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300313"/>
            <a:ext cx="1180768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Medaka are less social and show more anxiety-like behaviors under winter-like conditions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EF99B3-1984-4C71-8AC0-8F28FBC46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8" r="59114"/>
          <a:stretch/>
        </p:blipFill>
        <p:spPr bwMode="auto">
          <a:xfrm>
            <a:off x="3132617" y="1825625"/>
            <a:ext cx="5926764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68947-760B-4045-8854-07DE74D25A23}"/>
              </a:ext>
            </a:extLst>
          </p:cNvPr>
          <p:cNvSpPr txBox="1"/>
          <p:nvPr/>
        </p:nvSpPr>
        <p:spPr>
          <a:xfrm>
            <a:off x="384314" y="5698436"/>
            <a:ext cx="1076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Number of approaches to the mirror was significantly decreased in SC </a:t>
            </a:r>
          </a:p>
        </p:txBody>
      </p:sp>
    </p:spTree>
    <p:extLst>
      <p:ext uri="{BB962C8B-B14F-4D97-AF65-F5344CB8AC3E}">
        <p14:creationId xmlns:p14="http://schemas.microsoft.com/office/powerpoint/2010/main" val="42236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00313"/>
            <a:ext cx="1184744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Medaka are less social and show more anxiety-like behaviors under winter-like conditions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C641810-248F-4EDE-8354-AA991AF30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6" t="49521"/>
          <a:stretch/>
        </p:blipFill>
        <p:spPr bwMode="auto">
          <a:xfrm>
            <a:off x="2319991" y="1874520"/>
            <a:ext cx="7552015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00DFF-53FD-45C6-9481-0CA33BC5A46B}"/>
              </a:ext>
            </a:extLst>
          </p:cNvPr>
          <p:cNvSpPr txBox="1"/>
          <p:nvPr/>
        </p:nvSpPr>
        <p:spPr>
          <a:xfrm>
            <a:off x="503583" y="5499652"/>
            <a:ext cx="10402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Medaka kept under LW spent more time in the light area compared to medaka in SC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5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7468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Brain metabolites show depression-like status in winter-like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EA4A-35A8-454E-8C67-7793FAED2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bbbbbbbbbbbnnnn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43F86B1-3B11-4AEE-8902-FF44DE0B1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4"/>
          <a:stretch/>
        </p:blipFill>
        <p:spPr bwMode="auto">
          <a:xfrm>
            <a:off x="838199" y="1625876"/>
            <a:ext cx="4275138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2686CD3-A5CB-4DE6-944B-61B5625A5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4" b="49301"/>
          <a:stretch/>
        </p:blipFill>
        <p:spPr bwMode="auto">
          <a:xfrm>
            <a:off x="5795302" y="2286000"/>
            <a:ext cx="487653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82496F-9BE7-4E63-A884-638283314403}"/>
              </a:ext>
            </a:extLst>
          </p:cNvPr>
          <p:cNvSpPr txBox="1"/>
          <p:nvPr/>
        </p:nvSpPr>
        <p:spPr>
          <a:xfrm>
            <a:off x="318052" y="5185360"/>
            <a:ext cx="5009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Seasonal changes of 68 metabolites out of measured 204 metabolites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6D33F-7A48-45B5-8C09-8BFA65972639}"/>
              </a:ext>
            </a:extLst>
          </p:cNvPr>
          <p:cNvSpPr txBox="1"/>
          <p:nvPr/>
        </p:nvSpPr>
        <p:spPr>
          <a:xfrm>
            <a:off x="6533322" y="4943061"/>
            <a:ext cx="5340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Taurine is a glutamate antagonist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It also has antidepressant activity</a:t>
            </a:r>
          </a:p>
        </p:txBody>
      </p:sp>
    </p:spTree>
    <p:extLst>
      <p:ext uri="{BB962C8B-B14F-4D97-AF65-F5344CB8AC3E}">
        <p14:creationId xmlns:p14="http://schemas.microsoft.com/office/powerpoint/2010/main" val="3738732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74" y="200438"/>
            <a:ext cx="1098605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Brain metabolites show depression-like status in winter-like conditions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43F86B1-3B11-4AEE-8902-FF44DE0B1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4"/>
          <a:stretch/>
        </p:blipFill>
        <p:spPr bwMode="auto">
          <a:xfrm>
            <a:off x="838199" y="1625876"/>
            <a:ext cx="4275138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B1B259F-6408-4082-B5DF-CF246D2F6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4" t="51037"/>
          <a:stretch/>
        </p:blipFill>
        <p:spPr bwMode="auto">
          <a:xfrm>
            <a:off x="5708825" y="2286000"/>
            <a:ext cx="504948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70CDFF-3254-4CB2-98FD-E52671CA77C6}"/>
              </a:ext>
            </a:extLst>
          </p:cNvPr>
          <p:cNvSpPr/>
          <p:nvPr/>
        </p:nvSpPr>
        <p:spPr>
          <a:xfrm>
            <a:off x="0" y="538464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</a:rPr>
              <a:t>Seasonal changes of 68 metabolites out of measured 204 metabolites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D9C19-C878-4522-921C-8743733DF1FA}"/>
              </a:ext>
            </a:extLst>
          </p:cNvPr>
          <p:cNvSpPr txBox="1"/>
          <p:nvPr/>
        </p:nvSpPr>
        <p:spPr>
          <a:xfrm>
            <a:off x="6539540" y="5169198"/>
            <a:ext cx="5049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Decreased levels of the antioxidant glutathione, tryptophan and tyrosine in SC</a:t>
            </a:r>
          </a:p>
        </p:txBody>
      </p:sp>
    </p:spTree>
    <p:extLst>
      <p:ext uri="{BB962C8B-B14F-4D97-AF65-F5344CB8AC3E}">
        <p14:creationId xmlns:p14="http://schemas.microsoft.com/office/powerpoint/2010/main" val="2769800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Disruption of circadian rhythms and elevation of inflammatory markers in winter-like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EA4A-35A8-454E-8C67-7793FAED2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174" y="2141537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Several differentially expressed genes encoding melanopsin photopigments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i="1" dirty="0"/>
              <a:t>OPN4B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i="1" dirty="0"/>
              <a:t>OPN4XB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Circadian clock genes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i="1" dirty="0"/>
              <a:t>PER2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i="1" dirty="0"/>
              <a:t>PER3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i="1" dirty="0"/>
              <a:t>CRY2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A8321A-3E39-4D41-A693-76D98B51E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7" r="62656" b="16340"/>
          <a:stretch/>
        </p:blipFill>
        <p:spPr bwMode="auto">
          <a:xfrm>
            <a:off x="6296508" y="2153603"/>
            <a:ext cx="442307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292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00313"/>
            <a:ext cx="1174142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Disruption of circadian rhythms and elevation of inflammatory markers in winter-like conditions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167033A-97B1-4CB7-B89B-B53543B6B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38523" r="42299" b="17510"/>
          <a:stretch/>
        </p:blipFill>
        <p:spPr bwMode="auto">
          <a:xfrm>
            <a:off x="704848" y="1625876"/>
            <a:ext cx="2951417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378E37B-CD6F-4D8F-A3F7-7727C765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9" r="40834"/>
          <a:stretch/>
        </p:blipFill>
        <p:spPr bwMode="auto">
          <a:xfrm>
            <a:off x="3981183" y="2403116"/>
            <a:ext cx="737261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09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300313"/>
            <a:ext cx="1130410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Disruption of circadian rhythms and elevation of inflammatory markers in winter-like conditions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687AA13-F76D-48A7-BD67-36A92B3E4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5" b="71807"/>
          <a:stretch/>
        </p:blipFill>
        <p:spPr bwMode="auto">
          <a:xfrm>
            <a:off x="3288503" y="2183130"/>
            <a:ext cx="6404996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7588F-21C7-432F-A370-01EDCB489000}"/>
              </a:ext>
            </a:extLst>
          </p:cNvPr>
          <p:cNvSpPr txBox="1"/>
          <p:nvPr/>
        </p:nvSpPr>
        <p:spPr>
          <a:xfrm>
            <a:off x="914400" y="5469714"/>
            <a:ext cx="1015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Upregulation of several inflammatory markers under SC conditions</a:t>
            </a:r>
          </a:p>
        </p:txBody>
      </p:sp>
    </p:spTree>
    <p:extLst>
      <p:ext uri="{BB962C8B-B14F-4D97-AF65-F5344CB8AC3E}">
        <p14:creationId xmlns:p14="http://schemas.microsoft.com/office/powerpoint/2010/main" val="378935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Nuclear factor (erythroid 2-derived)-like(Nrf2)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647E8AA-B23D-4ECC-A4C6-2CF8F40D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00" y="1805138"/>
            <a:ext cx="5029200" cy="357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AD71F2-838C-492F-BF7D-9693C3D83159}"/>
              </a:ext>
            </a:extLst>
          </p:cNvPr>
          <p:cNvSpPr/>
          <p:nvPr/>
        </p:nvSpPr>
        <p:spPr>
          <a:xfrm>
            <a:off x="3331364" y="5814891"/>
            <a:ext cx="552927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b="1" dirty="0">
                <a:solidFill>
                  <a:schemeClr val="accent1"/>
                </a:solidFill>
              </a:rPr>
              <a:t>Nadia G. Innamorato et al. J Immunol 2008;181:680-689</a:t>
            </a:r>
          </a:p>
        </p:txBody>
      </p:sp>
    </p:spTree>
    <p:extLst>
      <p:ext uri="{BB962C8B-B14F-4D97-AF65-F5344CB8AC3E}">
        <p14:creationId xmlns:p14="http://schemas.microsoft.com/office/powerpoint/2010/main" val="1576366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2" y="255586"/>
            <a:ext cx="11357113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Disruption of Circadian Rhythms and Elevation of Inflammatory markers in Winter-like Conditions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DD403E0-943F-4B9E-9F20-26E19F9C9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6" t="27663" b="45057"/>
          <a:stretch/>
        </p:blipFill>
        <p:spPr bwMode="auto">
          <a:xfrm>
            <a:off x="3148166" y="2314576"/>
            <a:ext cx="5895666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9DA4B1-A64B-4AF3-B5C6-EA2D6B1C7046}"/>
              </a:ext>
            </a:extLst>
          </p:cNvPr>
          <p:cNvSpPr/>
          <p:nvPr/>
        </p:nvSpPr>
        <p:spPr>
          <a:xfrm>
            <a:off x="993912" y="5438153"/>
            <a:ext cx="10641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</a:rPr>
              <a:t>Upregulation of several inflammatory markers under SC conditions</a:t>
            </a:r>
          </a:p>
        </p:txBody>
      </p:sp>
    </p:spTree>
    <p:extLst>
      <p:ext uri="{BB962C8B-B14F-4D97-AF65-F5344CB8AC3E}">
        <p14:creationId xmlns:p14="http://schemas.microsoft.com/office/powerpoint/2010/main" val="2039597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00313"/>
            <a:ext cx="12245009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Inactivation of multiple signaling pathways including anti-inflammatory pathway under winter-like conditions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A4C6898-ECF4-46BC-9F5E-577D1806C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27"/>
          <a:stretch/>
        </p:blipFill>
        <p:spPr bwMode="auto">
          <a:xfrm>
            <a:off x="819977" y="2103436"/>
            <a:ext cx="45708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F41515E-C2C1-4DAC-8520-8C9A1ACA9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7"/>
          <a:stretch/>
        </p:blipFill>
        <p:spPr bwMode="auto">
          <a:xfrm>
            <a:off x="6843176" y="1305836"/>
            <a:ext cx="425055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82D994-EB97-4789-AA6F-9EE7D97D3862}"/>
              </a:ext>
            </a:extLst>
          </p:cNvPr>
          <p:cNvSpPr txBox="1"/>
          <p:nvPr/>
        </p:nvSpPr>
        <p:spPr>
          <a:xfrm>
            <a:off x="552492" y="3957596"/>
            <a:ext cx="5910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Inactivation of estrogen receptor under winter-like conditions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400" dirty="0"/>
              <a:t>endogenous estrogen has antidepressive effects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Inactivation of retinoic acid receptor (RAR) and glucocorticoid receptor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400" dirty="0"/>
              <a:t>involved in modulation of HPA axis</a:t>
            </a:r>
          </a:p>
        </p:txBody>
      </p:sp>
    </p:spTree>
    <p:extLst>
      <p:ext uri="{BB962C8B-B14F-4D97-AF65-F5344CB8AC3E}">
        <p14:creationId xmlns:p14="http://schemas.microsoft.com/office/powerpoint/2010/main" val="2341307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3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Celastrol exerts anti-inflammatory effects by activating the Nrf2 antioxidant pathway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D7F3246-5DDD-4F29-937B-DDCF5DF84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8" b="80018"/>
          <a:stretch/>
        </p:blipFill>
        <p:spPr bwMode="auto">
          <a:xfrm>
            <a:off x="1930272" y="2727719"/>
            <a:ext cx="3162554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58BDFBD-71C9-4463-BE6F-C14AEBCEE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3" r="51278" b="32873"/>
          <a:stretch/>
        </p:blipFill>
        <p:spPr bwMode="auto">
          <a:xfrm>
            <a:off x="6184898" y="2011680"/>
            <a:ext cx="3648614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72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0313"/>
            <a:ext cx="1104900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Dimethyl fumarate rescues winter-like behavior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0C740D0-C0B5-45CD-92CF-D92C0A05E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0" t="20012" r="647" b="68864"/>
          <a:stretch/>
        </p:blipFill>
        <p:spPr bwMode="auto">
          <a:xfrm>
            <a:off x="1209355" y="2914648"/>
            <a:ext cx="447403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3C0F671-6011-4B48-863B-81B55674C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33048" b="31725"/>
          <a:stretch/>
        </p:blipFill>
        <p:spPr bwMode="auto">
          <a:xfrm>
            <a:off x="6508614" y="2228848"/>
            <a:ext cx="324509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93A7B-A0B7-4588-855F-9184DD022CCB}"/>
              </a:ext>
            </a:extLst>
          </p:cNvPr>
          <p:cNvSpPr txBox="1"/>
          <p:nvPr/>
        </p:nvSpPr>
        <p:spPr>
          <a:xfrm>
            <a:off x="1209355" y="5314122"/>
            <a:ext cx="488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DMF= Nrf2 activator</a:t>
            </a:r>
          </a:p>
        </p:txBody>
      </p:sp>
    </p:spTree>
    <p:extLst>
      <p:ext uri="{BB962C8B-B14F-4D97-AF65-F5344CB8AC3E}">
        <p14:creationId xmlns:p14="http://schemas.microsoft.com/office/powerpoint/2010/main" val="3765698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E0BD-003C-4A00-B103-DC66A5D3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3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FA44F-BB5E-4107-986C-467B9264F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Metabolomic, transcriptomic, and morphological analyses have demonstrated seasonal changes involved depressive-like phenotype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metabolites e.g., neurotransmitters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gene expression e.g., clock genes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800" dirty="0"/>
              <a:t>neuroplasticity e.g., spine density</a:t>
            </a:r>
          </a:p>
        </p:txBody>
      </p:sp>
    </p:spTree>
    <p:extLst>
      <p:ext uri="{BB962C8B-B14F-4D97-AF65-F5344CB8AC3E}">
        <p14:creationId xmlns:p14="http://schemas.microsoft.com/office/powerpoint/2010/main" val="6861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26434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Kelch-like erythroid cell-derived protein with CNC homology(Keap1)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DB6E7-FEDF-442A-8BA6-8AA7D3F2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Keap1 is an adaptor protein for degradation of Nrf2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During oxidative stress, Nrf2 is de-repressed and activates the transcription of cytoprotective genes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Keap1-Nrf2 system is involved in attenuating inflammation-associated pathogenesis</a:t>
            </a:r>
          </a:p>
        </p:txBody>
      </p:sp>
    </p:spTree>
    <p:extLst>
      <p:ext uri="{BB962C8B-B14F-4D97-AF65-F5344CB8AC3E}">
        <p14:creationId xmlns:p14="http://schemas.microsoft.com/office/powerpoint/2010/main" val="100239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26434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Kelch-like erythroid cell-derived protein with CNC homology(Keap1)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93DAEDCA-EBE6-40CD-A940-EC86F18190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998607"/>
            <a:ext cx="4663440" cy="38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6504AB-70AE-4FD3-8848-AEB1DF2B608D}"/>
              </a:ext>
            </a:extLst>
          </p:cNvPr>
          <p:cNvSpPr/>
          <p:nvPr/>
        </p:nvSpPr>
        <p:spPr>
          <a:xfrm>
            <a:off x="3764280" y="6142907"/>
            <a:ext cx="531799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b="1" dirty="0">
                <a:solidFill>
                  <a:srgbClr val="4472C4"/>
                </a:solidFill>
              </a:rPr>
              <a:t>Suzuki et al. Current Opinion in Toxicology 2016;29-36</a:t>
            </a:r>
          </a:p>
        </p:txBody>
      </p:sp>
    </p:spTree>
    <p:extLst>
      <p:ext uri="{BB962C8B-B14F-4D97-AF65-F5344CB8AC3E}">
        <p14:creationId xmlns:p14="http://schemas.microsoft.com/office/powerpoint/2010/main" val="407304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Nrf2 gene deletion leads to alterations in the mobility time in the tail-suspension test (TST)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3FB51B-F498-4A8E-B3D0-8738B593B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0478" y="3270112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Immobility time in TST was increased in Nrf2 (-/-) by 60%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indicative of depressive-like behavior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00D932-6864-485B-9D62-9A01FB7DAD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18755" b="50025"/>
          <a:stretch/>
        </p:blipFill>
        <p:spPr bwMode="auto">
          <a:xfrm>
            <a:off x="6019800" y="2081054"/>
            <a:ext cx="5878289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1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32E98-10B5-436D-BCC5-376DE126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Nrf2 gene deletion leads to alterations in the grooming time in the splash test (ST)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3FB51B-F498-4A8E-B3D0-8738B593B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65312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Grooming time in ST was decreased in Nrf2 (-/-) by 30%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indicative of depressive-like behavior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50FDF-B856-46D3-9F48-FD018F83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44" y="2264665"/>
            <a:ext cx="3865199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1282</Words>
  <Application>Microsoft Office PowerPoint</Application>
  <PresentationFormat>Widescreen</PresentationFormat>
  <Paragraphs>141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Office Theme</vt:lpstr>
      <vt:lpstr>PowerPoint Presentation</vt:lpstr>
      <vt:lpstr>Overall Hypothesis/Theme/Story</vt:lpstr>
      <vt:lpstr>Nuclear factor (erythroid 2-derived)-like(Nrf2)</vt:lpstr>
      <vt:lpstr>Nuclear factor (erythroid 2-derived)-like(Nrf2)</vt:lpstr>
      <vt:lpstr>Nuclear factor (erythroid 2-derived)-like(Nrf2)</vt:lpstr>
      <vt:lpstr>Kelch-like erythroid cell-derived protein with CNC homology(Keap1)</vt:lpstr>
      <vt:lpstr>Kelch-like erythroid cell-derived protein with CNC homology(Keap1)</vt:lpstr>
      <vt:lpstr>Nrf2 gene deletion leads to alterations in the mobility time in the tail-suspension test (TST)</vt:lpstr>
      <vt:lpstr>Nrf2 gene deletion leads to alterations in the grooming time in the splash test (ST)</vt:lpstr>
      <vt:lpstr>Neurotransmitter levels are altered in Nrf2 (-/-) mice in the prefrontal cortex</vt:lpstr>
      <vt:lpstr>Neurotransmitter levels are altered in Nrf2 (-/-) mice in the prefrontal cortex</vt:lpstr>
      <vt:lpstr>Neurotransmitter levels are altered in Nrf2 (-/-) mice in the prefrontal cortex</vt:lpstr>
      <vt:lpstr>Neurotransmitter levels are altered in Nrf2 (-/-) mice in the prefrontal cortex</vt:lpstr>
      <vt:lpstr>Neurotransmitter levels are altered in Nrf2 (-/-) mice in the prefrontal cortex</vt:lpstr>
      <vt:lpstr>Nrf2 (-/-) mice present modified levels of VEGF and synaptophysin </vt:lpstr>
      <vt:lpstr>Nrf2 (-/-) mice present modified levels of VEGF and synaptophysin </vt:lpstr>
      <vt:lpstr>Nrf2 (-/-) mice present modified levels of VEGF and synaptophysin </vt:lpstr>
      <vt:lpstr>Nrf2 (-/-) mice present modified levels of VEGF and synaptophysin </vt:lpstr>
      <vt:lpstr>Nrf2 gene deletion causes retraction of astroglial process in the hippocampus</vt:lpstr>
      <vt:lpstr>Nrf2 (-/-) mice exhibit microgliosis in the hippocampus</vt:lpstr>
      <vt:lpstr>Nrf2 (-/-) mice exhibit microgliosis in the hippocampus</vt:lpstr>
      <vt:lpstr>Rofecoxib reverts depressive-like behaviors exhibited in Nrf2 (-/-) mice</vt:lpstr>
      <vt:lpstr>Rofecoxib reverts depressive-like behaviors exhibited in Nrf2 (-/-) mice</vt:lpstr>
      <vt:lpstr>The Nrf2 activator sulforaphane (SFN) induces HO-1, GCLm and BDNF, and prevents LPS-induced depressive-like behavior and iNOS overexpression </vt:lpstr>
      <vt:lpstr>The Nrf2 activator sulforaphane (SFN) induces HO-1, GCLm and BDNF, and prevents LPS-induced depressive-like behavior and iNOS overexpression </vt:lpstr>
      <vt:lpstr>The Nrf2 activator sulforaphane (SFN) induces HO-1, GCLm and BDNF, and prevents LPS-induced depressive-like behavior and iNOS overexpression </vt:lpstr>
      <vt:lpstr>The Nrf2 activator sulforaphane (SFN) induces HO-1, GCLm and BDNF, and prevents LPS-induced depressive-like behavior and iNOS overexpression </vt:lpstr>
      <vt:lpstr>Summary</vt:lpstr>
      <vt:lpstr>Nrf2 plays a role in SFN’s potentiation of NGF-induced neurite outgrowth</vt:lpstr>
      <vt:lpstr>Nrf2 plays a role in SFN’s potentiation of NGF-induced neurite outgrowth</vt:lpstr>
      <vt:lpstr>Treatment with Nrf2 siRNA attenuates NGF-induced neurite outgrowth in PC12 cells</vt:lpstr>
      <vt:lpstr>Treatment with Nrf2 siRNA significantly blocks SFN-induced Nrf2 protein expression</vt:lpstr>
      <vt:lpstr>Reduction of Keap1-Nrf2 signaling in the brain from social defeat stress model of depression</vt:lpstr>
      <vt:lpstr>Depression-like phenotypes in Nrf2 KO mice</vt:lpstr>
      <vt:lpstr>Altered BDNF-TrkB signaling in Nrf2 KO mice</vt:lpstr>
      <vt:lpstr>Altered GluA-1 and PSD-95 in Nrf2 KO mice</vt:lpstr>
      <vt:lpstr>Elevated Pro-inflammatory cytokines levels in Nrf2 KO mice</vt:lpstr>
      <vt:lpstr>Antidepressant effect of 7,8-dihydroxyflavone(7,8-DHF) in Nrf2 KO mice</vt:lpstr>
      <vt:lpstr>Antidepressant effect of 7,8-dihydroxyflavone(7,8-DHF) in Nrf2 KO mice</vt:lpstr>
      <vt:lpstr>Summary</vt:lpstr>
      <vt:lpstr>Medaka are less social and show more anxiety-like behaviors under winter-like conditions</vt:lpstr>
      <vt:lpstr>Medaka are less social and show more anxiety-like behaviors under winter-like conditions</vt:lpstr>
      <vt:lpstr>Medaka are less social and show more anxiety-like behaviors under winter-like conditions</vt:lpstr>
      <vt:lpstr>Medaka are less social and show more anxiety-like behaviors under winter-like conditions</vt:lpstr>
      <vt:lpstr>Brain metabolites show depression-like status in winter-like conditions</vt:lpstr>
      <vt:lpstr>Brain metabolites show depression-like status in winter-like conditions</vt:lpstr>
      <vt:lpstr>Disruption of circadian rhythms and elevation of inflammatory markers in winter-like conditions</vt:lpstr>
      <vt:lpstr>Disruption of circadian rhythms and elevation of inflammatory markers in winter-like conditions</vt:lpstr>
      <vt:lpstr>Disruption of circadian rhythms and elevation of inflammatory markers in winter-like conditions</vt:lpstr>
      <vt:lpstr>Disruption of Circadian Rhythms and Elevation of Inflammatory markers in Winter-like Conditions</vt:lpstr>
      <vt:lpstr>Inactivation of multiple signaling pathways including anti-inflammatory pathway under winter-like conditions </vt:lpstr>
      <vt:lpstr>Celastrol exerts anti-inflammatory effects by activating the Nrf2 antioxidant pathway</vt:lpstr>
      <vt:lpstr>Dimethyl fumarate rescues winter-like behavior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Onserio, Benard Obae</dc:creator>
  <cp:lastModifiedBy>Summers, Cliff</cp:lastModifiedBy>
  <cp:revision>87</cp:revision>
  <dcterms:created xsi:type="dcterms:W3CDTF">2020-10-21T13:19:59Z</dcterms:created>
  <dcterms:modified xsi:type="dcterms:W3CDTF">2020-10-23T17:27:22Z</dcterms:modified>
</cp:coreProperties>
</file>